
<file path=[Content_Types].xml><?xml version="1.0" encoding="utf-8"?>
<Types xmlns="http://schemas.openxmlformats.org/package/2006/content-types">
  <Default ContentType="image/gif" Extension="gif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binary" PartName="/ppt/metadata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2" roundtripDataSignature="AMtx7mguQOGeCMmUWvkJ/sMZCNMP64BI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170C170-FEF5-4155-87B5-FEC0773A9FE2}">
  <a:tblStyle styleId="{2170C170-FEF5-4155-87B5-FEC0773A9F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Répartition des dépenses</a:t>
            </a:r>
            <a:r>
              <a:rPr lang="fr-FR" baseline="0"/>
              <a:t> sur place</a:t>
            </a:r>
            <a:endParaRPr lang="fr-FR"/>
          </a:p>
        </c:rich>
      </c:tx>
      <c:layout>
        <c:manualLayout>
          <c:xMode val="edge"/>
          <c:yMode val="edge"/>
          <c:x val="0.2318822348350549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7323069910378865"/>
          <c:y val="0.14447785805210694"/>
          <c:w val="0.31292250233426816"/>
          <c:h val="0.54694403416326565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aseline="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Feuil1!$B$5:$B$10</c:f>
              <c:strCache>
                <c:ptCount val="6"/>
                <c:pt idx="0">
                  <c:v>Ecole (uniformes, frais de scolarité, matériel scolaire)</c:v>
                </c:pt>
                <c:pt idx="1">
                  <c:v>Repas</c:v>
                </c:pt>
                <c:pt idx="2">
                  <c:v>Soins santé</c:v>
                </c:pt>
                <c:pt idx="3">
                  <c:v>Distribution pour vacances (huile / riz)</c:v>
                </c:pt>
                <c:pt idx="4">
                  <c:v>Fonctionnement sur place (déplacements, communications)</c:v>
                </c:pt>
                <c:pt idx="5">
                  <c:v>Frais transactions / taux de change</c:v>
                </c:pt>
              </c:strCache>
            </c:strRef>
          </c:cat>
          <c:val>
            <c:numRef>
              <c:f>Feuil1!$C$5:$C$10</c:f>
              <c:numCache>
                <c:formatCode>General</c:formatCode>
                <c:ptCount val="6"/>
                <c:pt idx="0">
                  <c:v>50500</c:v>
                </c:pt>
                <c:pt idx="1">
                  <c:v>146615</c:v>
                </c:pt>
                <c:pt idx="2">
                  <c:v>6800</c:v>
                </c:pt>
                <c:pt idx="3">
                  <c:v>35000</c:v>
                </c:pt>
                <c:pt idx="4">
                  <c:v>20635</c:v>
                </c:pt>
                <c:pt idx="5">
                  <c:v>25955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2223717074432941"/>
          <c:y val="0.11052803984608195"/>
          <c:w val="0.40820876323022465"/>
          <c:h val="0.77253992160892959"/>
        </c:manualLayout>
      </c:layout>
      <c:overlay val="0"/>
      <c:txPr>
        <a:bodyPr/>
        <a:lstStyle/>
        <a:p>
          <a:pPr>
            <a:defRPr sz="1400" baseline="0"/>
          </a:pPr>
          <a:endParaRPr lang="fr-F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1.jpg"/><Relationship Id="rId6" Type="http://schemas.openxmlformats.org/officeDocument/2006/relationships/image" Target="../media/image20.jpg"/><Relationship Id="rId7" Type="http://schemas.openxmlformats.org/officeDocument/2006/relationships/image" Target="../media/image9.jpg"/><Relationship Id="rId8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chart" Target="../charts/chart1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7.jpg"/><Relationship Id="rId6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2.jpg"/><Relationship Id="rId6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123728" y="1714488"/>
            <a:ext cx="6768752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Ordre du jour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Présentation de l’association et ses évolutions depuis la dernière AG et quelques chiffres</a:t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i="1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Quelques images d’Haïti</a:t>
            </a:r>
            <a:endParaRPr b="1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Bilan financier 2019 - Comptabilité</a:t>
            </a:r>
            <a:endParaRPr/>
          </a:p>
          <a:p>
            <a:pPr indent="-11430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i="1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Votes</a:t>
            </a:r>
            <a:endParaRPr/>
          </a:p>
          <a:p>
            <a:pPr indent="-11430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i="1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Actions 2019  et projets à venir</a:t>
            </a:r>
            <a:endParaRPr/>
          </a:p>
          <a:p>
            <a:pPr indent="-11430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i="1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enfants parrainés</a:t>
            </a:r>
            <a:endParaRPr/>
          </a:p>
          <a:p>
            <a:pPr indent="-11430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i="1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Questions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179" name="Google Shape;1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"/>
          <p:cNvSpPr txBox="1"/>
          <p:nvPr/>
        </p:nvSpPr>
        <p:spPr>
          <a:xfrm>
            <a:off x="2786050" y="26064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 txBox="1"/>
          <p:nvPr/>
        </p:nvSpPr>
        <p:spPr>
          <a:xfrm>
            <a:off x="2900357" y="927718"/>
            <a:ext cx="403943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Ici en France…</a:t>
            </a:r>
            <a:r>
              <a:rPr lang="fr-FR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2mains pour Haïti</a:t>
            </a:r>
            <a:endParaRPr i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3203848" y="1556792"/>
            <a:ext cx="4536504" cy="7140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Benoit: </a:t>
            </a: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Président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Mathieu : </a:t>
            </a: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Vice-président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Philippe : </a:t>
            </a: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Trésorier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Cécile : </a:t>
            </a: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Secrétaire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Marie-Noëlle : </a:t>
            </a: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Vice-secrétaire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Aurore : </a:t>
            </a: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Référente parrainage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Florence : </a:t>
            </a: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Conseillère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Christine : </a:t>
            </a: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Conseillère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Matthieu : </a:t>
            </a: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Conseiller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Vincent : </a:t>
            </a: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Conseiller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Raphaël : </a:t>
            </a: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Conseiller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---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Agathe: </a:t>
            </a: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Conseillère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Thibault : </a:t>
            </a:r>
            <a:r>
              <a:rPr i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Responsable communication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188" name="Google Shape;1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"/>
          <p:cNvSpPr txBox="1"/>
          <p:nvPr/>
        </p:nvSpPr>
        <p:spPr>
          <a:xfrm>
            <a:off x="2786050" y="26064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3563888" y="927718"/>
            <a:ext cx="313047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Référents parrainages</a:t>
            </a:r>
            <a:endParaRPr i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7092281" y="5560764"/>
            <a:ext cx="1726464" cy="900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7903" y="3565631"/>
            <a:ext cx="1214177" cy="137454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E:\2mainspourhaiti\2mains_pour_haiti-Ban m' lanmen\CR\France-CR\Photos\P1010409.JPG" id="193" name="Google Shape;193;p11"/>
          <p:cNvPicPr preferRelativeResize="0"/>
          <p:nvPr/>
        </p:nvPicPr>
        <p:blipFill rotWithShape="1">
          <a:blip r:embed="rId5">
            <a:alphaModFix/>
          </a:blip>
          <a:srcRect b="48048" l="67087" r="22757" t="35701"/>
          <a:stretch/>
        </p:blipFill>
        <p:spPr>
          <a:xfrm>
            <a:off x="323528" y="3555343"/>
            <a:ext cx="1180891" cy="14171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E:\2mainspourhaiti\2mains_pour_haiti-Ban m' lanmen\CR\France-CR\Photos\P1010409.JPG" id="194" name="Google Shape;194;p11"/>
          <p:cNvPicPr preferRelativeResize="0"/>
          <p:nvPr/>
        </p:nvPicPr>
        <p:blipFill rotWithShape="1">
          <a:blip r:embed="rId6">
            <a:alphaModFix/>
          </a:blip>
          <a:srcRect b="73465" l="35232" r="57861" t="15576"/>
          <a:stretch/>
        </p:blipFill>
        <p:spPr>
          <a:xfrm>
            <a:off x="7668344" y="3555344"/>
            <a:ext cx="1180891" cy="140532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E:\2mainspourhaiti\2mains_pour_haiti-Ban m' lanmen\CR\France-CR\Photos\P1010409.JPG" id="195" name="Google Shape;195;p11"/>
          <p:cNvPicPr preferRelativeResize="0"/>
          <p:nvPr/>
        </p:nvPicPr>
        <p:blipFill rotWithShape="1">
          <a:blip r:embed="rId5">
            <a:alphaModFix/>
          </a:blip>
          <a:srcRect b="47752" l="33367" r="57173" t="39443"/>
          <a:stretch/>
        </p:blipFill>
        <p:spPr>
          <a:xfrm>
            <a:off x="5724128" y="3565631"/>
            <a:ext cx="1353902" cy="137454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mverhille\Favorites\Links\Internet\Données MV\Activité - manifestation - evenement familial\Nouvel an\2016-2017\Nouvel an Western\Wanted\P1200554.JPG" id="196" name="Google Shape;196;p11"/>
          <p:cNvPicPr preferRelativeResize="0"/>
          <p:nvPr/>
        </p:nvPicPr>
        <p:blipFill rotWithShape="1">
          <a:blip r:embed="rId7">
            <a:alphaModFix/>
          </a:blip>
          <a:srcRect b="31817" l="19001" r="50000" t="13969"/>
          <a:stretch/>
        </p:blipFill>
        <p:spPr>
          <a:xfrm>
            <a:off x="2195736" y="3555343"/>
            <a:ext cx="1072587" cy="140688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mverhille\Favorites\Links\Internet\Données MV\Activité - manifestation - evenement familial\Nouvel an\2016-2017\Nouvel an Western\Wanted\P1200554.JPG" id="197" name="Google Shape;197;p11"/>
          <p:cNvPicPr preferRelativeResize="0"/>
          <p:nvPr/>
        </p:nvPicPr>
        <p:blipFill rotWithShape="1">
          <a:blip r:embed="rId8">
            <a:alphaModFix/>
          </a:blip>
          <a:srcRect b="28429" l="47956" r="16161" t="16453"/>
          <a:stretch/>
        </p:blipFill>
        <p:spPr>
          <a:xfrm>
            <a:off x="4287152" y="1700808"/>
            <a:ext cx="1209886" cy="139376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8" name="Google Shape;198;p11"/>
          <p:cNvSpPr txBox="1"/>
          <p:nvPr/>
        </p:nvSpPr>
        <p:spPr>
          <a:xfrm>
            <a:off x="5506228" y="2031231"/>
            <a:ext cx="20181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Joralda JOSEPH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Wedline JEAN-SIMON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Fibenson PIERRE LOUIS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4516293" y="1371002"/>
            <a:ext cx="8967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Aurore</a:t>
            </a:r>
            <a:endParaRPr sz="18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2323065" y="3238802"/>
            <a:ext cx="9927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Florence</a:t>
            </a:r>
            <a:endParaRPr sz="18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395536" y="3232150"/>
            <a:ext cx="10172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Christine</a:t>
            </a:r>
            <a:endParaRPr sz="18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4202001" y="3227490"/>
            <a:ext cx="9428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Raphaël</a:t>
            </a:r>
            <a:endParaRPr sz="18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6157266" y="3246062"/>
            <a:ext cx="742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Cécile</a:t>
            </a:r>
            <a:endParaRPr sz="18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7740352" y="3199024"/>
            <a:ext cx="14189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Marie-Noëlle</a:t>
            </a:r>
            <a:endParaRPr sz="18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11"/>
          <p:cNvCxnSpPr/>
          <p:nvPr/>
        </p:nvCxnSpPr>
        <p:spPr>
          <a:xfrm>
            <a:off x="900432" y="3198462"/>
            <a:ext cx="75600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11"/>
          <p:cNvCxnSpPr/>
          <p:nvPr/>
        </p:nvCxnSpPr>
        <p:spPr>
          <a:xfrm>
            <a:off x="2771800" y="3186067"/>
            <a:ext cx="0" cy="144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11"/>
          <p:cNvCxnSpPr/>
          <p:nvPr/>
        </p:nvCxnSpPr>
        <p:spPr>
          <a:xfrm>
            <a:off x="4788024" y="3212992"/>
            <a:ext cx="0" cy="144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11"/>
          <p:cNvCxnSpPr/>
          <p:nvPr/>
        </p:nvCxnSpPr>
        <p:spPr>
          <a:xfrm>
            <a:off x="6516216" y="3212976"/>
            <a:ext cx="0" cy="144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11"/>
          <p:cNvCxnSpPr/>
          <p:nvPr/>
        </p:nvCxnSpPr>
        <p:spPr>
          <a:xfrm>
            <a:off x="8460432" y="3212976"/>
            <a:ext cx="0" cy="144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11"/>
          <p:cNvCxnSpPr/>
          <p:nvPr/>
        </p:nvCxnSpPr>
        <p:spPr>
          <a:xfrm>
            <a:off x="4787462" y="3083474"/>
            <a:ext cx="0" cy="108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p11"/>
          <p:cNvSpPr txBox="1"/>
          <p:nvPr/>
        </p:nvSpPr>
        <p:spPr>
          <a:xfrm>
            <a:off x="-36512" y="4940171"/>
            <a:ext cx="20181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Chrisca SAINT HILAIRE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Ernsly  Garcon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Eugène PREVILON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Rotensley Lagère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2" name="Google Shape;212;p11"/>
          <p:cNvCxnSpPr/>
          <p:nvPr/>
        </p:nvCxnSpPr>
        <p:spPr>
          <a:xfrm>
            <a:off x="899592" y="3212976"/>
            <a:ext cx="0" cy="144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11"/>
          <p:cNvSpPr txBox="1"/>
          <p:nvPr/>
        </p:nvSpPr>
        <p:spPr>
          <a:xfrm>
            <a:off x="1810401" y="4960666"/>
            <a:ext cx="20181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Djanelie DERVILIEN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Rose Maylove DAMEUS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Dieulande SAINTILIEN</a:t>
            </a: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Esther BERNARDIN</a:t>
            </a:r>
            <a:endParaRPr sz="1200">
              <a:solidFill>
                <a:srgbClr val="FF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3683444" y="4940639"/>
            <a:ext cx="20181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Rose Nerlange</a:t>
            </a:r>
            <a:endParaRPr sz="1200">
              <a:solidFill>
                <a:srgbClr val="FF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Rosemayquise ALEXIS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5" name="Google Shape;215;p11"/>
          <p:cNvSpPr txBox="1"/>
          <p:nvPr/>
        </p:nvSpPr>
        <p:spPr>
          <a:xfrm>
            <a:off x="5364088" y="4972518"/>
            <a:ext cx="20181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Capha Jean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Caphdaline Jean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Ylinks JOSEPH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Wildimps TIRESIAS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Wandaylove SAINT-FORT</a:t>
            </a:r>
            <a:endParaRPr/>
          </a:p>
        </p:txBody>
      </p:sp>
      <p:sp>
        <p:nvSpPr>
          <p:cNvPr id="216" name="Google Shape;216;p11"/>
          <p:cNvSpPr txBox="1"/>
          <p:nvPr/>
        </p:nvSpPr>
        <p:spPr>
          <a:xfrm>
            <a:off x="7380312" y="4941168"/>
            <a:ext cx="20181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Mirvelande</a:t>
            </a:r>
            <a:endParaRPr sz="1200">
              <a:solidFill>
                <a:srgbClr val="FF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Libenson Pierre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Jaccius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Remy  Wisterbensley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Jules Mayson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Djasmy Mesadieu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Char char="-"/>
            </a:pPr>
            <a:r>
              <a:rPr lang="fr-FR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Mabensly JOSEPH</a:t>
            </a:r>
            <a:endParaRPr/>
          </a:p>
          <a:p>
            <a:pPr indent="-209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221" name="Google Shape;2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2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"/>
          <p:cNvSpPr txBox="1"/>
          <p:nvPr/>
        </p:nvSpPr>
        <p:spPr>
          <a:xfrm>
            <a:off x="2195736" y="1256504"/>
            <a:ext cx="679012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Depuis février 2019 : 25 enfants parrainés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Pour septembre 2020 : 28 parrainages prévus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:\Ordinateur maison VERHILLE Frasne\Photos\2019\P1300822.JPG" id="225" name="Google Shape;225;p12"/>
          <p:cNvPicPr preferRelativeResize="0"/>
          <p:nvPr/>
        </p:nvPicPr>
        <p:blipFill rotWithShape="1">
          <a:blip r:embed="rId5">
            <a:alphaModFix/>
          </a:blip>
          <a:srcRect b="0" l="0" r="0" t="8334"/>
          <a:stretch/>
        </p:blipFill>
        <p:spPr>
          <a:xfrm>
            <a:off x="323528" y="2205344"/>
            <a:ext cx="8525024" cy="43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230" name="Google Shape;2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3"/>
          <p:cNvSpPr txBox="1"/>
          <p:nvPr/>
        </p:nvSpPr>
        <p:spPr>
          <a:xfrm>
            <a:off x="2195736" y="1256504"/>
            <a:ext cx="52310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Depuis 2019 : 25 enfants parrainés</a:t>
            </a:r>
            <a:endParaRPr i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:\Ordinateur maison VERHILLE Frasne\Photos\2019\P1310054.JPG" id="234" name="Google Shape;234;p13"/>
          <p:cNvPicPr preferRelativeResize="0"/>
          <p:nvPr/>
        </p:nvPicPr>
        <p:blipFill rotWithShape="1">
          <a:blip r:embed="rId5">
            <a:alphaModFix/>
          </a:blip>
          <a:srcRect b="0" l="0" r="0" t="13288"/>
          <a:stretch/>
        </p:blipFill>
        <p:spPr>
          <a:xfrm>
            <a:off x="323528" y="2420888"/>
            <a:ext cx="8568952" cy="417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239" name="Google Shape;2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4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14"/>
          <p:cNvGraphicFramePr/>
          <p:nvPr/>
        </p:nvGraphicFramePr>
        <p:xfrm>
          <a:off x="2699792" y="19888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{2170C170-FEF5-4155-87B5-FEC0773A9FE2}</a:tableStyleId>
              </a:tblPr>
              <a:tblGrid>
                <a:gridCol w="1449900"/>
                <a:gridCol w="1314150"/>
                <a:gridCol w="1368150"/>
                <a:gridCol w="1800200"/>
              </a:tblGrid>
              <a:tr h="1037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Nombre d’enfants parrainés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Nombre d’adhérents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Nombre de membres du bureau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2014 - 2015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10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52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12 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2015 - 2016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12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55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 vMerge="1"/>
              </a:tr>
              <a:tr h="415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2016 - 2017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13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67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 vMerge="1"/>
              </a:tr>
              <a:tr h="415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2017 - 2018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23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78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13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-FR" sz="1800" u="none" cap="none" strike="noStrike">
                          <a:solidFill>
                            <a:schemeClr val="dk1"/>
                          </a:solidFill>
                        </a:rPr>
                        <a:t>2018 - 2019</a:t>
                      </a:r>
                      <a:endParaRPr i="1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-FR" sz="1800" u="none" cap="none" strike="noStrike">
                          <a:solidFill>
                            <a:schemeClr val="dk1"/>
                          </a:solidFill>
                        </a:rPr>
                        <a:t>25</a:t>
                      </a:r>
                      <a:endParaRPr i="1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chemeClr val="dk1"/>
                          </a:solidFill>
                        </a:rPr>
                        <a:t>82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 vMerge="1"/>
              </a:tr>
              <a:tr h="415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-FR" sz="1800" u="none" cap="none" strike="noStrike">
                          <a:solidFill>
                            <a:schemeClr val="dk1"/>
                          </a:solidFill>
                        </a:rPr>
                        <a:t>2019 - 2020</a:t>
                      </a:r>
                      <a:endParaRPr i="1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-FR" sz="1800" u="none" cap="none" strike="noStrike">
                          <a:solidFill>
                            <a:schemeClr val="dk1"/>
                          </a:solidFill>
                        </a:rPr>
                        <a:t>25</a:t>
                      </a:r>
                      <a:endParaRPr i="1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chemeClr val="dk1"/>
                          </a:solidFill>
                        </a:rPr>
                        <a:t>74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1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Sept 2020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28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43" name="Google Shape;243;p14"/>
          <p:cNvSpPr/>
          <p:nvPr/>
        </p:nvSpPr>
        <p:spPr>
          <a:xfrm>
            <a:off x="3275856" y="1412776"/>
            <a:ext cx="26013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Quelques chiffres…</a:t>
            </a:r>
            <a:endParaRPr i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2699792" y="2060848"/>
            <a:ext cx="5904655" cy="3816424"/>
          </a:xfrm>
          <a:prstGeom prst="rect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249" name="Google Shape;2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5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102661"/>
            <a:ext cx="2585065" cy="275533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5"/>
          <p:cNvSpPr txBox="1"/>
          <p:nvPr/>
        </p:nvSpPr>
        <p:spPr>
          <a:xfrm>
            <a:off x="2235490" y="2058865"/>
            <a:ext cx="663951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25 </a:t>
            </a:r>
            <a:r>
              <a:rPr lang="fr-FR" sz="25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enfants parrainés pour </a:t>
            </a:r>
            <a:r>
              <a:rPr lang="fr-FR" sz="25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fr-FR" sz="25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parrains / marraines</a:t>
            </a:r>
            <a:endParaRPr sz="25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2987824" y="3022165"/>
            <a:ext cx="864096" cy="288032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rgbClr val="FF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2987824" y="4581128"/>
            <a:ext cx="864096" cy="288032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associée" id="255" name="Google Shape;255;p15"/>
          <p:cNvPicPr preferRelativeResize="0"/>
          <p:nvPr/>
        </p:nvPicPr>
        <p:blipFill rotWithShape="1">
          <a:blip r:embed="rId5">
            <a:alphaModFix/>
          </a:blip>
          <a:srcRect b="9007" l="16800" r="47438" t="16029"/>
          <a:stretch/>
        </p:blipFill>
        <p:spPr>
          <a:xfrm>
            <a:off x="4445890" y="2654175"/>
            <a:ext cx="625940" cy="1312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associée" id="256" name="Google Shape;256;p15"/>
          <p:cNvPicPr preferRelativeResize="0"/>
          <p:nvPr/>
        </p:nvPicPr>
        <p:blipFill rotWithShape="1">
          <a:blip r:embed="rId5">
            <a:alphaModFix/>
          </a:blip>
          <a:srcRect b="9895" l="50000" r="23437" t="9512"/>
          <a:stretch/>
        </p:blipFill>
        <p:spPr>
          <a:xfrm>
            <a:off x="4589964" y="4212704"/>
            <a:ext cx="417797" cy="126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 txBox="1"/>
          <p:nvPr/>
        </p:nvSpPr>
        <p:spPr>
          <a:xfrm>
            <a:off x="3919905" y="2890258"/>
            <a:ext cx="508473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2500">
              <a:solidFill>
                <a:srgbClr val="FF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5004048" y="3140968"/>
            <a:ext cx="144016" cy="288032"/>
          </a:xfrm>
          <a:prstGeom prst="flowChartProcess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5073675" y="2803431"/>
            <a:ext cx="144016" cy="288032"/>
          </a:xfrm>
          <a:prstGeom prst="flowChartProcess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4468635" y="4133141"/>
            <a:ext cx="144016" cy="288032"/>
          </a:xfrm>
          <a:prstGeom prst="flowChartProcess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3964681" y="4421173"/>
            <a:ext cx="508473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25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266" name="Google Shape;2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6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9" name="Google Shape;269;p16"/>
          <p:cNvGraphicFramePr/>
          <p:nvPr/>
        </p:nvGraphicFramePr>
        <p:xfrm>
          <a:off x="1691680" y="1412776"/>
          <a:ext cx="8100392" cy="5223299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274" name="Google Shape;2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7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/>
        </p:nvSpPr>
        <p:spPr>
          <a:xfrm>
            <a:off x="2771800" y="1134606"/>
            <a:ext cx="6192688" cy="7478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Budget revu avec le comité sur place 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En fonction du niveau scolaire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Inflation (20% depuis 2014)</a:t>
            </a:r>
            <a:endParaRPr/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🡪"/>
            </a:pPr>
            <a:r>
              <a:rPr b="1"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30€ </a:t>
            </a: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un enfant jusqu’à la 6ème et </a:t>
            </a:r>
            <a:r>
              <a:rPr b="1"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35€ </a:t>
            </a: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après la 6</a:t>
            </a:r>
            <a:r>
              <a:rPr b="1" baseline="30000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année (entrée au secondaire)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Dépenses supplémentaires suivant possibilités: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Fêtes (communions…)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Rations sèches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Soins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 de 2019 : </a:t>
            </a: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Choix de laisser 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parrainage à 25€, recherche de fonds supplémentaires (adhésions, actions…) pour poursuivre cette qualité d’encadrement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 2020 : </a:t>
            </a: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d’actions de recherches de fonds et proposition d’augmenter le prix du parrainage suivant l’envie et la possibilité.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/>
          <p:nvPr/>
        </p:nvSpPr>
        <p:spPr>
          <a:xfrm flipH="1" rot="10800000">
            <a:off x="5724128" y="4149080"/>
            <a:ext cx="432048" cy="43204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75" y="56875"/>
            <a:ext cx="8861850" cy="674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288" name="Google Shape;28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153457" y="115902"/>
            <a:ext cx="1277945" cy="161731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9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1988840"/>
            <a:ext cx="8568498" cy="4374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2473958" y="1916832"/>
            <a:ext cx="6465765" cy="4939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Création de l’association 2 mains pour Haïti </a:t>
            </a:r>
            <a:r>
              <a:rPr b="1"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1</a:t>
            </a:r>
            <a:r>
              <a:rPr b="1" baseline="30000"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b="1"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Juin 2014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Elle a pour objectif </a:t>
            </a:r>
            <a:r>
              <a:rPr b="1" lang="fr-FR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d’améliorer les conditions de vie des enfants </a:t>
            </a:r>
            <a:r>
              <a:rPr lang="fr-FR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dans leur environnement (tant sur un plan </a:t>
            </a:r>
            <a:r>
              <a:rPr lang="fr-F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éducatif</a:t>
            </a:r>
            <a:r>
              <a:rPr lang="fr-FR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économique,</a:t>
            </a:r>
            <a:r>
              <a:rPr lang="fr-FR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culturel, </a:t>
            </a:r>
            <a:r>
              <a:rPr lang="fr-FR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sanitaire</a:t>
            </a:r>
            <a:r>
              <a:rPr lang="fr-FR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et social</a:t>
            </a:r>
            <a:r>
              <a:rPr lang="fr-FR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) dans la zone de Carice. 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 parrainage est la principale activité de l’association.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4077072"/>
            <a:ext cx="2609073" cy="278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295" name="Google Shape;29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0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0"/>
          <p:cNvSpPr txBox="1"/>
          <p:nvPr/>
        </p:nvSpPr>
        <p:spPr>
          <a:xfrm>
            <a:off x="3059832" y="2463974"/>
            <a:ext cx="555276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⮚"/>
            </a:pPr>
            <a:r>
              <a:rPr b="1"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Votes du bilan financier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⮚"/>
            </a:pPr>
            <a:r>
              <a:rPr b="1"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Votes des membres du bureau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303" name="Google Shape;3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1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1"/>
          <p:cNvSpPr txBox="1"/>
          <p:nvPr/>
        </p:nvSpPr>
        <p:spPr>
          <a:xfrm>
            <a:off x="3203848" y="1268760"/>
            <a:ext cx="55527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Actions 2019-2020 </a:t>
            </a:r>
            <a:endParaRPr/>
          </a:p>
        </p:txBody>
      </p:sp>
      <p:sp>
        <p:nvSpPr>
          <p:cNvPr id="307" name="Google Shape;307;p21"/>
          <p:cNvSpPr txBox="1"/>
          <p:nvPr/>
        </p:nvSpPr>
        <p:spPr>
          <a:xfrm>
            <a:off x="2555776" y="1700808"/>
            <a:ext cx="6170060" cy="6324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Participation à la choucroute d’Autrey-les-Gray (février 2020) : 350€ récoltés pour l’association.</a:t>
            </a:r>
            <a:endParaRPr/>
          </a:p>
          <a:p>
            <a:pPr indent="-2413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Escapade Haïtienne (marche gourmande) le 12/10/2019 avec 67 personnes, autour du château de Rupt sur Saône. Bénéfice de 580 € (dont quelques dons)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Correspondance entre une école dans la région parisienne et l’école Saint-Paul de Carice (échanges avec films)</a:t>
            </a:r>
            <a:endParaRPr/>
          </a:p>
          <a:p>
            <a:pPr indent="-2413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Achat sur place de bancs, chaises, tables, vaisselle, cuisine au gaz</a:t>
            </a:r>
            <a:endParaRPr/>
          </a:p>
          <a:p>
            <a:pPr indent="-2413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de faire venir Orinès en France (difficultés de visa) – peyi lok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312" name="Google Shape;31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2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2"/>
          <p:cNvSpPr txBox="1"/>
          <p:nvPr/>
        </p:nvSpPr>
        <p:spPr>
          <a:xfrm>
            <a:off x="2555776" y="1862822"/>
            <a:ext cx="6378414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Ici :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Maintenir et consolider les 25 parrainages en cours</a:t>
            </a:r>
            <a:r>
              <a:rPr i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Débuter les 3 nouveaux parrainages (rentrée sept. 2020)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Venue d’Orinès en France (mi mars à mi-mai)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Continuer l’aide à la scolarisation (uniformes et les frais de scolarité uniquement pour 4 enfants qui ne sont pas </a:t>
            </a:r>
            <a:r>
              <a:rPr lang="fr-F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parrainés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 trop âgés ou trop éloignés) avec les fonds de l’association (dons, actions…)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 de recherche de fonds (loto, subventions…)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Marche gourmande : 10 octobre 2020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2"/>
          <p:cNvSpPr txBox="1"/>
          <p:nvPr/>
        </p:nvSpPr>
        <p:spPr>
          <a:xfrm>
            <a:off x="4139952" y="1302851"/>
            <a:ext cx="2376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Projets à venir…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321" name="Google Shape;3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3"/>
          <p:cNvSpPr txBox="1"/>
          <p:nvPr/>
        </p:nvSpPr>
        <p:spPr>
          <a:xfrm>
            <a:off x="2339752" y="1700808"/>
            <a:ext cx="6666446" cy="570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Carice :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 d’été 2020 (apprendre la couture, peinture, broderie… : 65€ environ / semaine / enfants soit 1600€ pour le groupe 🡪 recherches de fonds). </a:t>
            </a:r>
            <a:endParaRPr/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projet compagnon (Scouts) à mettre en place ? Voir suivant la situation du pays</a:t>
            </a:r>
            <a:endParaRPr/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nouveaux parrainages à mettre en place. Consolider  l’équipe encadrante (2 nouvelles arrivées fin 2019 : Elise et Filize)</a:t>
            </a:r>
            <a:endParaRPr/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3"/>
          <p:cNvSpPr txBox="1"/>
          <p:nvPr/>
        </p:nvSpPr>
        <p:spPr>
          <a:xfrm>
            <a:off x="4139952" y="1302851"/>
            <a:ext cx="2376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Projets à venir…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330" name="Google Shape;33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4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/>
          <p:nvPr/>
        </p:nvSpPr>
        <p:spPr>
          <a:xfrm>
            <a:off x="3275856" y="2383576"/>
            <a:ext cx="5552760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ésultat de recherche d'images pour &quot;questions&quot;" id="334" name="Google Shape;334;p24"/>
          <p:cNvPicPr preferRelativeResize="0"/>
          <p:nvPr/>
        </p:nvPicPr>
        <p:blipFill rotWithShape="1">
          <a:blip r:embed="rId5">
            <a:alphaModFix/>
          </a:blip>
          <a:srcRect b="0" l="6698" r="0" t="0"/>
          <a:stretch/>
        </p:blipFill>
        <p:spPr>
          <a:xfrm>
            <a:off x="3298428" y="2852935"/>
            <a:ext cx="4725709" cy="2846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339" name="Google Shape;33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5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5"/>
          <p:cNvSpPr txBox="1"/>
          <p:nvPr/>
        </p:nvSpPr>
        <p:spPr>
          <a:xfrm>
            <a:off x="2951374" y="2797432"/>
            <a:ext cx="555276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Merci de votre attention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5"/>
          <p:cNvSpPr txBox="1"/>
          <p:nvPr/>
        </p:nvSpPr>
        <p:spPr>
          <a:xfrm>
            <a:off x="3995936" y="3429000"/>
            <a:ext cx="4760672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Proverbe Haïtien :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 janm koupe dwèt moun k ap ba ou manje</a:t>
            </a:r>
            <a:endParaRPr b="1" i="1"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Traduction :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Ne jamais couper le doigt de celui qui te donne à manger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Explication :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On doit être reconnaissant envers les personnes qui nous aident.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athieu\Perso\Données MV\Associatif\2mains pour Haiti\Assemblée generale 18 mars 2017\Carte-du-Monde.jpg"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54380"/>
            <a:ext cx="9143999" cy="6103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2828252" y="231160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 rot="2938580">
            <a:off x="36093" y="2692944"/>
            <a:ext cx="6336704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Haïti</a:t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ésultat de recherche d'images pour &quot;carte haiti monde&quot;" id="103" name="Google Shape;103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ésultat de recherche d'images pour &quot;carte haiti monde&quot;" id="104" name="Google Shape;104;p3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ésultat de recherche d'images pour &quot;drapeau haiti&quot;"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9560" y="2749112"/>
            <a:ext cx="1176038" cy="881245"/>
          </a:xfrm>
          <a:prstGeom prst="rect">
            <a:avLst/>
          </a:prstGeom>
          <a:noFill/>
          <a:ln>
            <a:noFill/>
          </a:ln>
        </p:spPr>
      </p:pic>
      <p:sp>
        <p:nvSpPr>
          <p:cNvPr descr="Résultat de recherche d'images pour &quot;carte haiti&quot;" id="106" name="Google Shape;106;p3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athieu\Perso\Données MV\Associatif\2mains pour Haiti\Assemblée generale 18 mars 2017\Carte_HAITI.gif"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993" y="10123"/>
            <a:ext cx="9145016" cy="685375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179512" y="2348880"/>
            <a:ext cx="329449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ésultat de recherche d'images pour &quot;carte haiti monde&quot;" id="113" name="Google Shape;113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ésultat de recherche d'images pour &quot;carte haiti monde&quot;" id="114" name="Google Shape;114;p4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ésultat de recherche d'images pour &quot;carte haiti&quot;" id="115" name="Google Shape;115;p4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ésultat de recherche d'images pour &quot;carte haiti&quot;" id="116" name="Google Shape;116;p4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7812360" y="2348880"/>
            <a:ext cx="144016" cy="144016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 rot="-1818134">
            <a:off x="7151653" y="2418101"/>
            <a:ext cx="9361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Carice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reviews.123rf.com/images/peterhermesfurian/peterhermesfurian1504/peterhermesfurian150400036/38616558-hispaniola-carte-politique-avec-ha%C3%AFti-et-la-r%C3%A9publique-dominicaine-situ%C3%A9e-dans-l-archipel-des-cara%C3%AFbes-le.jpg"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2736"/>
            <a:ext cx="9144000" cy="480411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395536" y="404664"/>
            <a:ext cx="55739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ésultat de recherche d'images pour &quot;carte haiti monde&quot;" id="125" name="Google Shape;125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ésultat de recherche d'images pour &quot;carte haiti monde&quot;" id="126" name="Google Shape;126;p5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ésultat de recherche d'images pour &quot;carte haiti&quot;" id="127" name="Google Shape;127;p5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ésultat de recherche d'images pour &quot;carte haiti&quot;" id="128" name="Google Shape;128;p5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3851920" y="2636912"/>
            <a:ext cx="144016" cy="144016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 rot="-1818134">
            <a:off x="3953157" y="2199770"/>
            <a:ext cx="9361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Carice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2900357" y="1309988"/>
            <a:ext cx="557954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Sur place…</a:t>
            </a:r>
            <a:r>
              <a:rPr lang="fr-FR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Ban’m lanmen </a:t>
            </a:r>
            <a:r>
              <a:rPr i="1"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(= donne moi la main)</a:t>
            </a:r>
            <a:endParaRPr i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:\Ordinateur maison VERHILLE Frasne\Photos\2019\P1310044.JPG" id="139" name="Google Shape;13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3687" y="2276872"/>
            <a:ext cx="5316429" cy="298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2mainspourhaiti\Tri photos\Comité sur place\DSC00475.JPG" id="140" name="Google Shape;140;p6"/>
          <p:cNvPicPr preferRelativeResize="0"/>
          <p:nvPr/>
        </p:nvPicPr>
        <p:blipFill rotWithShape="1">
          <a:blip r:embed="rId6">
            <a:alphaModFix/>
          </a:blip>
          <a:srcRect b="0" l="0" r="43430" t="2225"/>
          <a:stretch/>
        </p:blipFill>
        <p:spPr>
          <a:xfrm>
            <a:off x="6876256" y="2564904"/>
            <a:ext cx="188063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2900357" y="1309988"/>
            <a:ext cx="557954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Sur place…</a:t>
            </a:r>
            <a:r>
              <a:rPr lang="fr-FR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Ban’m lanmen </a:t>
            </a:r>
            <a:r>
              <a:rPr i="1"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(= donne moi la main)</a:t>
            </a:r>
            <a:endParaRPr i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3981888" y="5525647"/>
            <a:ext cx="31694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Orinès</a:t>
            </a:r>
            <a:r>
              <a:rPr i="1" lang="fr-FR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(Président)</a:t>
            </a:r>
            <a:endParaRPr i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:\Ordinateur maison VERHILLE Frasne\Photos\2019\P1310502.JPG" id="150" name="Google Shape;150;p7"/>
          <p:cNvPicPr preferRelativeResize="0"/>
          <p:nvPr/>
        </p:nvPicPr>
        <p:blipFill rotWithShape="1">
          <a:blip r:embed="rId5">
            <a:alphaModFix/>
          </a:blip>
          <a:srcRect b="67197" l="54235" r="28347" t="16801"/>
          <a:stretch/>
        </p:blipFill>
        <p:spPr>
          <a:xfrm>
            <a:off x="4211960" y="1855902"/>
            <a:ext cx="2304256" cy="3766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155" name="Google Shape;1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/>
          <p:nvPr/>
        </p:nvSpPr>
        <p:spPr>
          <a:xfrm>
            <a:off x="2900357" y="1309988"/>
            <a:ext cx="557954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Sur place…</a:t>
            </a:r>
            <a:r>
              <a:rPr lang="fr-FR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Ban’m lanmen </a:t>
            </a:r>
            <a:r>
              <a:rPr i="1"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(= donne moi la main)</a:t>
            </a:r>
            <a:endParaRPr i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3275856" y="5371735"/>
            <a:ext cx="187554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Elida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(Secrétaire)</a:t>
            </a:r>
            <a:endParaRPr i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5823482" y="5373216"/>
            <a:ext cx="22769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Josselaine</a:t>
            </a:r>
            <a:endParaRPr sz="4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(Trésorière)</a:t>
            </a:r>
            <a:endParaRPr i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:\Ordinateur maison VERHILLE Frasne\Photos\2019\P1300968.JPG" id="161" name="Google Shape;161;p8"/>
          <p:cNvPicPr preferRelativeResize="0"/>
          <p:nvPr/>
        </p:nvPicPr>
        <p:blipFill rotWithShape="1">
          <a:blip r:embed="rId5">
            <a:alphaModFix/>
          </a:blip>
          <a:srcRect b="37493" l="29510" r="43790" t="10001"/>
          <a:stretch/>
        </p:blipFill>
        <p:spPr>
          <a:xfrm>
            <a:off x="5717270" y="1988840"/>
            <a:ext cx="293175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2mainspourhaiti\Tri photos\Comité sur place\DSC00475.JPG" id="162" name="Google Shape;162;p8"/>
          <p:cNvPicPr preferRelativeResize="0"/>
          <p:nvPr/>
        </p:nvPicPr>
        <p:blipFill rotWithShape="1">
          <a:blip r:embed="rId6">
            <a:alphaModFix/>
          </a:blip>
          <a:srcRect b="0" l="0" r="43430" t="2225"/>
          <a:stretch/>
        </p:blipFill>
        <p:spPr>
          <a:xfrm>
            <a:off x="2771800" y="2038430"/>
            <a:ext cx="2808312" cy="3225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hilippe\Desktop\2 mains pour Haïti\Communication\logo.PNG"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7918">
            <a:off x="329820" y="231163"/>
            <a:ext cx="1608890" cy="203614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/>
          <p:nvPr/>
        </p:nvSpPr>
        <p:spPr>
          <a:xfrm>
            <a:off x="2786050" y="642918"/>
            <a:ext cx="5561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 Générale – 07 mars 2020</a:t>
            </a:r>
            <a:endParaRPr b="1" i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36151"/>
            <a:ext cx="2928926" cy="31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/>
          <p:nvPr/>
        </p:nvSpPr>
        <p:spPr>
          <a:xfrm>
            <a:off x="2900357" y="1309988"/>
            <a:ext cx="557954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Sur place…</a:t>
            </a:r>
            <a:r>
              <a:rPr lang="fr-FR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Ban’m lanmen </a:t>
            </a:r>
            <a:r>
              <a:rPr i="1" lang="fr-F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(= donne moi la main)</a:t>
            </a:r>
            <a:endParaRPr i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3043617" y="5371735"/>
            <a:ext cx="217645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Iphonyse</a:t>
            </a:r>
            <a:endParaRPr sz="4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(Conseiller)</a:t>
            </a:r>
            <a:endParaRPr i="1" sz="2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6130969" y="5295403"/>
            <a:ext cx="213289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Tiyo</a:t>
            </a:r>
            <a:endParaRPr sz="4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(Conseiller)</a:t>
            </a:r>
            <a:endParaRPr i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:\Ordinateur maison VERHILLE Frasne\Photos\2019\P1310006.JPG" id="173" name="Google Shape;173;p9"/>
          <p:cNvPicPr preferRelativeResize="0"/>
          <p:nvPr/>
        </p:nvPicPr>
        <p:blipFill rotWithShape="1">
          <a:blip r:embed="rId5">
            <a:alphaModFix/>
          </a:blip>
          <a:srcRect b="0" l="13116" r="0" t="0"/>
          <a:stretch/>
        </p:blipFill>
        <p:spPr>
          <a:xfrm rot="5400000">
            <a:off x="2326242" y="2650423"/>
            <a:ext cx="3339146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Ordinateur maison VERHILLE Frasne\Photos\2019\P1310007.JPG" id="174" name="Google Shape;174;p9"/>
          <p:cNvPicPr preferRelativeResize="0"/>
          <p:nvPr/>
        </p:nvPicPr>
        <p:blipFill rotWithShape="1">
          <a:blip r:embed="rId6">
            <a:alphaModFix/>
          </a:blip>
          <a:srcRect b="0" l="20610" r="0" t="0"/>
          <a:stretch/>
        </p:blipFill>
        <p:spPr>
          <a:xfrm rot="5400000">
            <a:off x="5422586" y="2722431"/>
            <a:ext cx="3051114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2015-10-31T16:59:43Z</dcterms:created>
  <dc:creator>Philippe</dc:creator>
</cp:coreProperties>
</file>